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10287000" cx="18288000"/>
  <p:notesSz cx="6858000" cy="9144000"/>
  <p:embeddedFontLst>
    <p:embeddedFont>
      <p:font typeface="Nanum Pen Script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NanumPenScrip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689bb8c98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689bb8c985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689bb8c98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" name="Google Shape;117;g2689bb8c985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689bb8c98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2689bb8c985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89bb8c98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689bb8c985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89bb8c98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689bb8c985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44.png"/><Relationship Id="rId7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40.png"/><Relationship Id="rId6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36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Relationship Id="rId7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36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Relationship Id="rId7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5E5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75000" y="8028179"/>
            <a:ext cx="31638001" cy="1527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3675" y="4050643"/>
            <a:ext cx="14776602" cy="816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399" y="4456575"/>
            <a:ext cx="1023525" cy="126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68399" y="4739950"/>
            <a:ext cx="773350" cy="79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320093" y="-118225"/>
            <a:ext cx="22105795" cy="47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4048200" y="680225"/>
            <a:ext cx="94821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78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Leveraging object oriented programming (OOP) in Python for bioinformatics</a:t>
            </a:r>
            <a:endParaRPr sz="39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5235315" y="4306458"/>
            <a:ext cx="74733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 skills seminar by: </a:t>
            </a:r>
            <a:endParaRPr sz="4200">
              <a:solidFill>
                <a:srgbClr val="FFFFFF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Carmelle Catamura</a:t>
            </a:r>
            <a:endParaRPr sz="4200">
              <a:solidFill>
                <a:srgbClr val="FFFFFF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FFFF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2.14.2024</a:t>
            </a:r>
            <a:endParaRPr sz="4200">
              <a:solidFill>
                <a:srgbClr val="FFFFFF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EAE4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5554" y="2507350"/>
            <a:ext cx="1474625" cy="180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9302" y="417568"/>
            <a:ext cx="3119000" cy="183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72696" y="1661150"/>
            <a:ext cx="7307476" cy="131297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22"/>
          <p:cNvCxnSpPr/>
          <p:nvPr/>
        </p:nvCxnSpPr>
        <p:spPr>
          <a:xfrm rot="10800000">
            <a:off x="914400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D23F3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04" name="Google Shape;204;p22"/>
          <p:cNvSpPr txBox="1"/>
          <p:nvPr/>
        </p:nvSpPr>
        <p:spPr>
          <a:xfrm>
            <a:off x="415425" y="417575"/>
            <a:ext cx="8125200" cy="70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>
                <a:solidFill>
                  <a:srgbClr val="D23F32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Let’s try it! </a:t>
            </a:r>
            <a:r>
              <a:rPr lang="en-US" sz="5600">
                <a:solidFill>
                  <a:srgbClr val="D23F32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Follow along using a text editor or a python IDE :)</a:t>
            </a:r>
            <a:endParaRPr sz="5600">
              <a:solidFill>
                <a:srgbClr val="D23F32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00">
              <a:solidFill>
                <a:srgbClr val="D23F32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D23F32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Create a class called “Dog”</a:t>
            </a:r>
            <a:endParaRPr sz="5600">
              <a:solidFill>
                <a:srgbClr val="D23F32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pic>
        <p:nvPicPr>
          <p:cNvPr id="205" name="Google Shape;20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825" y="7595075"/>
            <a:ext cx="8394400" cy="21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8A8A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8725" y="2745350"/>
            <a:ext cx="1023525" cy="126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84600" y="1028700"/>
            <a:ext cx="1023525" cy="106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24825" y="437256"/>
            <a:ext cx="5447500" cy="942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26475" y="874505"/>
            <a:ext cx="4741576" cy="939441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26700" y="874500"/>
            <a:ext cx="8575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Accessing</a:t>
            </a:r>
            <a:r>
              <a:rPr lang="en-US" sz="81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 functions and properties of a class</a:t>
            </a:r>
            <a:endParaRPr sz="81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215" name="Google Shape;215;p23"/>
          <p:cNvSpPr txBox="1"/>
          <p:nvPr/>
        </p:nvSpPr>
        <p:spPr>
          <a:xfrm>
            <a:off x="451050" y="3429000"/>
            <a:ext cx="82419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you can access properties and attributes of a class using . (‘dot’)</a:t>
            </a:r>
            <a:endParaRPr sz="50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pic>
        <p:nvPicPr>
          <p:cNvPr id="216" name="Google Shape;21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4787" y="5028575"/>
            <a:ext cx="6059025" cy="50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AC9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8402" y="2150438"/>
            <a:ext cx="13760251" cy="81365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4"/>
          <p:cNvCxnSpPr/>
          <p:nvPr/>
        </p:nvCxnSpPr>
        <p:spPr>
          <a:xfrm rot="10800000">
            <a:off x="914400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3D3A3F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223" name="Google Shape;22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7900" y="2810099"/>
            <a:ext cx="7535650" cy="742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03576" y="2617075"/>
            <a:ext cx="444300" cy="4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 txBox="1"/>
          <p:nvPr/>
        </p:nvSpPr>
        <p:spPr>
          <a:xfrm>
            <a:off x="1032125" y="903650"/>
            <a:ext cx="6246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Class inheritance</a:t>
            </a:r>
            <a:endParaRPr sz="81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226" name="Google Shape;226;p24"/>
          <p:cNvSpPr txBox="1"/>
          <p:nvPr/>
        </p:nvSpPr>
        <p:spPr>
          <a:xfrm>
            <a:off x="318750" y="2085150"/>
            <a:ext cx="85065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 class can inherit all attributes and methods from another class</a:t>
            </a:r>
            <a:endParaRPr sz="50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750" y="4586925"/>
            <a:ext cx="8608350" cy="28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72175" y="865225"/>
            <a:ext cx="3093500" cy="18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5063" y="-338607"/>
            <a:ext cx="2249550" cy="137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650" y="1769693"/>
            <a:ext cx="2249550" cy="137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5250" y="342393"/>
            <a:ext cx="2249550" cy="137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4127" y="1380175"/>
            <a:ext cx="2417602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624" y="2901447"/>
            <a:ext cx="8712500" cy="635360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5"/>
          <p:cNvSpPr txBox="1"/>
          <p:nvPr/>
        </p:nvSpPr>
        <p:spPr>
          <a:xfrm>
            <a:off x="10139169" y="3142288"/>
            <a:ext cx="7467600" cy="6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You can easily import your class to another script!</a:t>
            </a:r>
            <a:endParaRPr sz="80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80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(What is Abstraction!?)</a:t>
            </a:r>
            <a:endParaRPr sz="80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11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solidFill>
                <a:srgbClr val="F7C6C0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pic>
        <p:nvPicPr>
          <p:cNvPr id="239" name="Google Shape;23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6702" y="2632450"/>
            <a:ext cx="5862476" cy="61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AC9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3715" y="6706175"/>
            <a:ext cx="10056784" cy="35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7498" y="2436237"/>
            <a:ext cx="9601023" cy="785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27675" y="964750"/>
            <a:ext cx="931625" cy="96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650" y="2426150"/>
            <a:ext cx="1348100" cy="167876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 txBox="1"/>
          <p:nvPr/>
        </p:nvSpPr>
        <p:spPr>
          <a:xfrm>
            <a:off x="8517713" y="2576525"/>
            <a:ext cx="9088800" cy="3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Everything in python is an object! Lots of cool Python libraries are written OOP style</a:t>
            </a:r>
            <a:r>
              <a:rPr lang="en-US" sz="12900">
                <a:solidFill>
                  <a:srgbClr val="FFFFFF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 </a:t>
            </a:r>
            <a:endParaRPr sz="12900"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pic>
        <p:nvPicPr>
          <p:cNvPr id="249" name="Google Shape;24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93600" y="6706175"/>
            <a:ext cx="6728506" cy="2131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AC9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3715" y="6706175"/>
            <a:ext cx="10056784" cy="35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7498" y="2436237"/>
            <a:ext cx="9601023" cy="785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27675" y="964750"/>
            <a:ext cx="931625" cy="96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650" y="2426150"/>
            <a:ext cx="1348100" cy="167876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/>
          <p:nvPr/>
        </p:nvSpPr>
        <p:spPr>
          <a:xfrm>
            <a:off x="8517713" y="2576525"/>
            <a:ext cx="9088800" cy="3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Everything in python is an object! Lots of cool Python libraries are written OOP style</a:t>
            </a:r>
            <a:r>
              <a:rPr lang="en-US" sz="12900">
                <a:solidFill>
                  <a:srgbClr val="FFFFFF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 </a:t>
            </a:r>
            <a:endParaRPr sz="12900"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pic>
        <p:nvPicPr>
          <p:cNvPr id="259" name="Google Shape;25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725" y="7385499"/>
            <a:ext cx="10021674" cy="2222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8A8A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5412" y="1032990"/>
            <a:ext cx="10618826" cy="822102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 txBox="1"/>
          <p:nvPr/>
        </p:nvSpPr>
        <p:spPr>
          <a:xfrm>
            <a:off x="9734850" y="2985725"/>
            <a:ext cx="80601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0">
                <a:solidFill>
                  <a:srgbClr val="FFFFFF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How I use OOP in my research IRL</a:t>
            </a:r>
            <a:endParaRPr sz="13000"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2B28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850" y="1350925"/>
            <a:ext cx="1348100" cy="166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4599" y="6060525"/>
            <a:ext cx="1136600" cy="118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9475" y="420491"/>
            <a:ext cx="14149048" cy="744067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9"/>
          <p:cNvSpPr txBox="1"/>
          <p:nvPr/>
        </p:nvSpPr>
        <p:spPr>
          <a:xfrm>
            <a:off x="663675" y="8455025"/>
            <a:ext cx="169239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>
                <a:solidFill>
                  <a:srgbClr val="FFFFFF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Thank you!</a:t>
            </a:r>
            <a:endParaRPr sz="6200">
              <a:solidFill>
                <a:srgbClr val="FFFFFF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>
              <a:solidFill>
                <a:srgbClr val="FFFFFF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if you would like a copy of the slides/scripts email me at carmelle@berkeley.edu</a:t>
            </a:r>
            <a:endParaRPr sz="4800"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6675" y="4673100"/>
            <a:ext cx="6241950" cy="64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1054217" y="1019175"/>
            <a:ext cx="162306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OOP?</a:t>
            </a:r>
            <a:endParaRPr sz="10400">
              <a:solidFill>
                <a:schemeClr val="lt1"/>
              </a:solidFill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883375" y="2969675"/>
            <a:ext cx="11333700" cy="56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Object oriented programming (OOP) is a method of structuring your program so that data and functions that work together are organized into a single unit called an </a:t>
            </a:r>
            <a:r>
              <a:rPr lang="en-US" sz="5700" u="sng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object</a:t>
            </a:r>
            <a:r>
              <a:rPr lang="en-US" sz="57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. </a:t>
            </a:r>
            <a:endParaRPr sz="78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9F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75" y="4670474"/>
            <a:ext cx="8985224" cy="47087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5"/>
          <p:cNvGrpSpPr/>
          <p:nvPr/>
        </p:nvGrpSpPr>
        <p:grpSpPr>
          <a:xfrm>
            <a:off x="9143994" y="-108559"/>
            <a:ext cx="9164369" cy="10395563"/>
            <a:chOff x="0" y="-28575"/>
            <a:chExt cx="2413645" cy="2737908"/>
          </a:xfrm>
        </p:grpSpPr>
        <p:sp>
          <p:nvSpPr>
            <p:cNvPr id="104" name="Google Shape;104;p15"/>
            <p:cNvSpPr/>
            <p:nvPr/>
          </p:nvSpPr>
          <p:spPr>
            <a:xfrm>
              <a:off x="0" y="0"/>
              <a:ext cx="2413645" cy="2709333"/>
            </a:xfrm>
            <a:custGeom>
              <a:rect b="b" l="l" r="r" t="t"/>
              <a:pathLst>
                <a:path extrusionOk="0" h="2709333" w="2413645">
                  <a:moveTo>
                    <a:pt x="0" y="0"/>
                  </a:moveTo>
                  <a:lnTo>
                    <a:pt x="2413645" y="0"/>
                  </a:lnTo>
                  <a:lnTo>
                    <a:pt x="241364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7C9B"/>
            </a:solidFill>
            <a:ln>
              <a:noFill/>
            </a:ln>
          </p:spPr>
        </p:sp>
        <p:sp>
          <p:nvSpPr>
            <p:cNvPr id="105" name="Google Shape;105;p15"/>
            <p:cNvSpPr txBox="1"/>
            <p:nvPr/>
          </p:nvSpPr>
          <p:spPr>
            <a:xfrm>
              <a:off x="0" y="-28575"/>
              <a:ext cx="2413644" cy="2737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6" name="Google Shape;106;p15"/>
          <p:cNvCxnSpPr/>
          <p:nvPr/>
        </p:nvCxnSpPr>
        <p:spPr>
          <a:xfrm rot="10800000">
            <a:off x="914400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167C9B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07" name="Google Shape;10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9875" y="8561275"/>
            <a:ext cx="2532325" cy="172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>
            <a:off x="1554054" y="5718371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5"/>
          <p:cNvSpPr/>
          <p:nvPr/>
        </p:nvSpPr>
        <p:spPr>
          <a:xfrm>
            <a:off x="1545435" y="6389740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15"/>
          <p:cNvSpPr/>
          <p:nvPr/>
        </p:nvSpPr>
        <p:spPr>
          <a:xfrm>
            <a:off x="1554054" y="7096970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5"/>
          <p:cNvSpPr/>
          <p:nvPr/>
        </p:nvSpPr>
        <p:spPr>
          <a:xfrm>
            <a:off x="1540601" y="8350594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5"/>
          <p:cNvSpPr/>
          <p:nvPr/>
        </p:nvSpPr>
        <p:spPr>
          <a:xfrm>
            <a:off x="1522744" y="7702379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15"/>
          <p:cNvSpPr txBox="1"/>
          <p:nvPr/>
        </p:nvSpPr>
        <p:spPr>
          <a:xfrm>
            <a:off x="722551" y="1613411"/>
            <a:ext cx="7698900" cy="22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>
                <a:solidFill>
                  <a:srgbClr val="167C9B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are the benefits to OOP?</a:t>
            </a:r>
            <a:endParaRPr/>
          </a:p>
        </p:txBody>
      </p:sp>
      <p:sp>
        <p:nvSpPr>
          <p:cNvPr id="114" name="Google Shape;114;p15"/>
          <p:cNvSpPr txBox="1"/>
          <p:nvPr/>
        </p:nvSpPr>
        <p:spPr>
          <a:xfrm>
            <a:off x="9811225" y="1968325"/>
            <a:ext cx="8119800" cy="74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90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Nanum Pen Script"/>
              <a:buChar char="●"/>
            </a:pPr>
            <a:r>
              <a:rPr lang="en-US" sz="57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better code organization</a:t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-590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Nanum Pen Script"/>
              <a:buChar char="●"/>
            </a:pPr>
            <a:r>
              <a:rPr lang="en-US" sz="57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easier code maintenance</a:t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-590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Nanum Pen Script"/>
              <a:buChar char="●"/>
            </a:pPr>
            <a:r>
              <a:rPr lang="en-US" sz="57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enforces modularity and reusability when writing code</a:t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-590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Nanum Pen Script"/>
              <a:buChar char="●"/>
            </a:pPr>
            <a:r>
              <a:rPr lang="en-US" sz="57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benefits of design - you can get really creative when solving problems</a:t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9F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75" y="4670474"/>
            <a:ext cx="8985224" cy="47087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6"/>
          <p:cNvGrpSpPr/>
          <p:nvPr/>
        </p:nvGrpSpPr>
        <p:grpSpPr>
          <a:xfrm>
            <a:off x="9143994" y="-108559"/>
            <a:ext cx="9164369" cy="10395563"/>
            <a:chOff x="0" y="-28575"/>
            <a:chExt cx="2413645" cy="2737908"/>
          </a:xfrm>
        </p:grpSpPr>
        <p:sp>
          <p:nvSpPr>
            <p:cNvPr id="121" name="Google Shape;121;p16"/>
            <p:cNvSpPr/>
            <p:nvPr/>
          </p:nvSpPr>
          <p:spPr>
            <a:xfrm>
              <a:off x="0" y="0"/>
              <a:ext cx="2413645" cy="2709333"/>
            </a:xfrm>
            <a:custGeom>
              <a:rect b="b" l="l" r="r" t="t"/>
              <a:pathLst>
                <a:path extrusionOk="0" h="2709333" w="2413645">
                  <a:moveTo>
                    <a:pt x="0" y="0"/>
                  </a:moveTo>
                  <a:lnTo>
                    <a:pt x="2413645" y="0"/>
                  </a:lnTo>
                  <a:lnTo>
                    <a:pt x="241364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7C9B"/>
            </a:solidFill>
            <a:ln>
              <a:noFill/>
            </a:ln>
          </p:spPr>
        </p:sp>
        <p:sp>
          <p:nvSpPr>
            <p:cNvPr id="122" name="Google Shape;122;p16"/>
            <p:cNvSpPr txBox="1"/>
            <p:nvPr/>
          </p:nvSpPr>
          <p:spPr>
            <a:xfrm>
              <a:off x="0" y="-28575"/>
              <a:ext cx="2413500" cy="27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3" name="Google Shape;123;p16"/>
          <p:cNvCxnSpPr/>
          <p:nvPr/>
        </p:nvCxnSpPr>
        <p:spPr>
          <a:xfrm rot="10800000">
            <a:off x="914400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167C9B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24" name="Google Shape;12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9875" y="8561275"/>
            <a:ext cx="2532325" cy="172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/>
          <p:nvPr/>
        </p:nvSpPr>
        <p:spPr>
          <a:xfrm>
            <a:off x="1554054" y="5718371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6"/>
          <p:cNvSpPr/>
          <p:nvPr/>
        </p:nvSpPr>
        <p:spPr>
          <a:xfrm>
            <a:off x="1545435" y="6389740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6"/>
          <p:cNvSpPr/>
          <p:nvPr/>
        </p:nvSpPr>
        <p:spPr>
          <a:xfrm>
            <a:off x="1554054" y="7096970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6"/>
          <p:cNvSpPr/>
          <p:nvPr/>
        </p:nvSpPr>
        <p:spPr>
          <a:xfrm>
            <a:off x="1540601" y="8350594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6"/>
          <p:cNvSpPr/>
          <p:nvPr/>
        </p:nvSpPr>
        <p:spPr>
          <a:xfrm>
            <a:off x="1522744" y="7702379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6"/>
          <p:cNvSpPr txBox="1"/>
          <p:nvPr/>
        </p:nvSpPr>
        <p:spPr>
          <a:xfrm>
            <a:off x="371100" y="1278150"/>
            <a:ext cx="8401800" cy="3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>
                <a:solidFill>
                  <a:srgbClr val="167C9B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are the downsides to OOP?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9811225" y="1968325"/>
            <a:ext cx="8119800" cy="74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90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Nanum Pen Script"/>
              <a:buChar char="●"/>
            </a:pPr>
            <a:r>
              <a:rPr lang="en-US" sz="57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sometimes, OOP is not the answer!</a:t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-590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Nanum Pen Script"/>
              <a:buChar char="●"/>
            </a:pPr>
            <a:r>
              <a:rPr lang="en-US" sz="57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“Simple is better than complex”</a:t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-590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Nanum Pen Script"/>
              <a:buChar char="●"/>
            </a:pPr>
            <a:r>
              <a:rPr lang="en-US" sz="5700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“Practicality beats purity”</a:t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9F2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50" y="2986437"/>
            <a:ext cx="847200" cy="88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3375" y="3234374"/>
            <a:ext cx="1023525" cy="126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7225" y="7853325"/>
            <a:ext cx="1182050" cy="2433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17"/>
          <p:cNvCxnSpPr/>
          <p:nvPr/>
        </p:nvCxnSpPr>
        <p:spPr>
          <a:xfrm rot="10800000">
            <a:off x="891690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167C9B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40" name="Google Shape;140;p17"/>
          <p:cNvSpPr txBox="1"/>
          <p:nvPr/>
        </p:nvSpPr>
        <p:spPr>
          <a:xfrm>
            <a:off x="399950" y="482202"/>
            <a:ext cx="7086600" cy="6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 class?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41" name="Google Shape;141;p17"/>
          <p:cNvSpPr/>
          <p:nvPr/>
        </p:nvSpPr>
        <p:spPr>
          <a:xfrm rot="1025696">
            <a:off x="13482838" y="-12614"/>
            <a:ext cx="4967429" cy="1782065"/>
          </a:xfrm>
          <a:custGeom>
            <a:rect b="b" l="l" r="r" t="t"/>
            <a:pathLst>
              <a:path extrusionOk="0" h="658929" w="1836736">
                <a:moveTo>
                  <a:pt x="0" y="0"/>
                </a:moveTo>
                <a:lnTo>
                  <a:pt x="1836736" y="0"/>
                </a:lnTo>
                <a:lnTo>
                  <a:pt x="1836736" y="658929"/>
                </a:lnTo>
                <a:lnTo>
                  <a:pt x="0" y="658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7"/>
          <p:cNvSpPr txBox="1"/>
          <p:nvPr/>
        </p:nvSpPr>
        <p:spPr>
          <a:xfrm>
            <a:off x="1647375" y="1810275"/>
            <a:ext cx="6246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 class is like a blueprint for creating a certain object.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9F2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50" y="2986437"/>
            <a:ext cx="847200" cy="88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3375" y="3234374"/>
            <a:ext cx="1023525" cy="126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7225" y="7853325"/>
            <a:ext cx="1182050" cy="2433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8"/>
          <p:cNvCxnSpPr/>
          <p:nvPr/>
        </p:nvCxnSpPr>
        <p:spPr>
          <a:xfrm rot="10800000">
            <a:off x="891690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167C9B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51" name="Google Shape;151;p18"/>
          <p:cNvSpPr txBox="1"/>
          <p:nvPr/>
        </p:nvSpPr>
        <p:spPr>
          <a:xfrm>
            <a:off x="399950" y="482202"/>
            <a:ext cx="7086600" cy="6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 class?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an object?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52" name="Google Shape;152;p18"/>
          <p:cNvSpPr/>
          <p:nvPr/>
        </p:nvSpPr>
        <p:spPr>
          <a:xfrm rot="1025696">
            <a:off x="13482838" y="-12614"/>
            <a:ext cx="4967429" cy="1782065"/>
          </a:xfrm>
          <a:custGeom>
            <a:rect b="b" l="l" r="r" t="t"/>
            <a:pathLst>
              <a:path extrusionOk="0" h="658929" w="1836736">
                <a:moveTo>
                  <a:pt x="0" y="0"/>
                </a:moveTo>
                <a:lnTo>
                  <a:pt x="1836736" y="0"/>
                </a:lnTo>
                <a:lnTo>
                  <a:pt x="1836736" y="658929"/>
                </a:lnTo>
                <a:lnTo>
                  <a:pt x="0" y="658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8"/>
          <p:cNvSpPr txBox="1"/>
          <p:nvPr/>
        </p:nvSpPr>
        <p:spPr>
          <a:xfrm>
            <a:off x="1647375" y="1810275"/>
            <a:ext cx="6246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 class is like a blueprint for creating a certain object.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897600" y="6999850"/>
            <a:ext cx="6489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an instance of a class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9F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50" y="2986437"/>
            <a:ext cx="847200" cy="88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3375" y="3234374"/>
            <a:ext cx="1023525" cy="126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7225" y="7853325"/>
            <a:ext cx="1182050" cy="2433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9"/>
          <p:cNvCxnSpPr/>
          <p:nvPr/>
        </p:nvCxnSpPr>
        <p:spPr>
          <a:xfrm rot="10800000">
            <a:off x="891690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167C9B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63" name="Google Shape;163;p19"/>
          <p:cNvSpPr txBox="1"/>
          <p:nvPr/>
        </p:nvSpPr>
        <p:spPr>
          <a:xfrm>
            <a:off x="399950" y="482202"/>
            <a:ext cx="7086600" cy="6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 class?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an object?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64" name="Google Shape;164;p19"/>
          <p:cNvSpPr/>
          <p:nvPr/>
        </p:nvSpPr>
        <p:spPr>
          <a:xfrm rot="1025696">
            <a:off x="13482838" y="-12614"/>
            <a:ext cx="4967429" cy="1782065"/>
          </a:xfrm>
          <a:custGeom>
            <a:rect b="b" l="l" r="r" t="t"/>
            <a:pathLst>
              <a:path extrusionOk="0" h="658929" w="1836736">
                <a:moveTo>
                  <a:pt x="0" y="0"/>
                </a:moveTo>
                <a:lnTo>
                  <a:pt x="1836736" y="0"/>
                </a:lnTo>
                <a:lnTo>
                  <a:pt x="1836736" y="658929"/>
                </a:lnTo>
                <a:lnTo>
                  <a:pt x="0" y="658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9"/>
          <p:cNvSpPr txBox="1"/>
          <p:nvPr/>
        </p:nvSpPr>
        <p:spPr>
          <a:xfrm>
            <a:off x="9641900" y="1725100"/>
            <a:ext cx="8368200" cy="5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 method?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1647375" y="1810275"/>
            <a:ext cx="6246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 class is like a blueprint for creating a certain object.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897600" y="6999850"/>
            <a:ext cx="6246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an instance of a class 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10136925" y="2825350"/>
            <a:ext cx="6246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 method is a function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belonging to the class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9F2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50" y="2986437"/>
            <a:ext cx="847200" cy="88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3375" y="3234374"/>
            <a:ext cx="1023525" cy="126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7225" y="7853325"/>
            <a:ext cx="1182050" cy="2433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0"/>
          <p:cNvCxnSpPr/>
          <p:nvPr/>
        </p:nvCxnSpPr>
        <p:spPr>
          <a:xfrm rot="10800000">
            <a:off x="891690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167C9B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77" name="Google Shape;177;p20"/>
          <p:cNvSpPr txBox="1"/>
          <p:nvPr/>
        </p:nvSpPr>
        <p:spPr>
          <a:xfrm>
            <a:off x="399950" y="482202"/>
            <a:ext cx="7086600" cy="6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 class?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an object?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78" name="Google Shape;178;p20"/>
          <p:cNvSpPr/>
          <p:nvPr/>
        </p:nvSpPr>
        <p:spPr>
          <a:xfrm rot="1025696">
            <a:off x="13482838" y="-12614"/>
            <a:ext cx="4967429" cy="1782065"/>
          </a:xfrm>
          <a:custGeom>
            <a:rect b="b" l="l" r="r" t="t"/>
            <a:pathLst>
              <a:path extrusionOk="0" h="658929" w="1836736">
                <a:moveTo>
                  <a:pt x="0" y="0"/>
                </a:moveTo>
                <a:lnTo>
                  <a:pt x="1836736" y="0"/>
                </a:lnTo>
                <a:lnTo>
                  <a:pt x="1836736" y="658929"/>
                </a:lnTo>
                <a:lnTo>
                  <a:pt x="0" y="658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20"/>
          <p:cNvSpPr txBox="1"/>
          <p:nvPr/>
        </p:nvSpPr>
        <p:spPr>
          <a:xfrm>
            <a:off x="9641900" y="1725100"/>
            <a:ext cx="8368200" cy="5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 method?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BC1A15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What is an attribute?</a:t>
            </a:r>
            <a:endParaRPr sz="8500">
              <a:solidFill>
                <a:srgbClr val="BC1A15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80" name="Google Shape;180;p20"/>
          <p:cNvSpPr txBox="1"/>
          <p:nvPr/>
        </p:nvSpPr>
        <p:spPr>
          <a:xfrm>
            <a:off x="1647375" y="1810275"/>
            <a:ext cx="6246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 class is like a blueprint for creating a certain object.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897600" y="6999850"/>
            <a:ext cx="6246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an instance of a class 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10136925" y="2825350"/>
            <a:ext cx="6246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 method is a function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belonging to the class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10600725" y="7220200"/>
            <a:ext cx="62460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a data element or a property of an object 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963" y="8966175"/>
            <a:ext cx="1864075" cy="12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0"/>
            <a:ext cx="9144000" cy="896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28975" y="1326625"/>
            <a:ext cx="7374051" cy="49159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1"/>
          <p:cNvCxnSpPr/>
          <p:nvPr/>
        </p:nvCxnSpPr>
        <p:spPr>
          <a:xfrm rot="10800000">
            <a:off x="9144000" y="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D9474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92" name="Google Shape;192;p21"/>
          <p:cNvSpPr txBox="1"/>
          <p:nvPr/>
        </p:nvSpPr>
        <p:spPr>
          <a:xfrm>
            <a:off x="242383" y="275148"/>
            <a:ext cx="84255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D94744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__init__()</a:t>
            </a:r>
            <a:endParaRPr sz="8500"/>
          </a:p>
        </p:txBody>
      </p:sp>
      <p:sp>
        <p:nvSpPr>
          <p:cNvPr id="193" name="Google Shape;193;p21"/>
          <p:cNvSpPr txBox="1"/>
          <p:nvPr/>
        </p:nvSpPr>
        <p:spPr>
          <a:xfrm>
            <a:off x="242383" y="4471361"/>
            <a:ext cx="84255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D94744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self</a:t>
            </a:r>
            <a:endParaRPr sz="8500"/>
          </a:p>
        </p:txBody>
      </p:sp>
      <p:sp>
        <p:nvSpPr>
          <p:cNvPr id="194" name="Google Shape;194;p21"/>
          <p:cNvSpPr txBox="1"/>
          <p:nvPr/>
        </p:nvSpPr>
        <p:spPr>
          <a:xfrm>
            <a:off x="359100" y="1487350"/>
            <a:ext cx="87849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every class needs this! initializes an object of a class; a constructor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269250" y="5361250"/>
            <a:ext cx="89646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rPr>
              <a:t>represents an instance of the class; the first parameter to all the methods in a class; by using self we can access attributes and methods belonging to an object. </a:t>
            </a:r>
            <a:endParaRPr sz="5500">
              <a:solidFill>
                <a:schemeClr val="dk1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